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8" r:id="rId3"/>
    <p:sldId id="257" r:id="rId4"/>
    <p:sldId id="260" r:id="rId5"/>
    <p:sldId id="263" r:id="rId6"/>
    <p:sldId id="261" r:id="rId7"/>
    <p:sldId id="264" r:id="rId8"/>
    <p:sldId id="262" r:id="rId9"/>
    <p:sldId id="265" r:id="rId10"/>
    <p:sldId id="269" r:id="rId11"/>
    <p:sldId id="267" r:id="rId12"/>
    <p:sldId id="259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F511CB-546E-4AE6-9D7E-8B9C90BE1F31}">
          <p14:sldIdLst>
            <p14:sldId id="270"/>
            <p14:sldId id="258"/>
            <p14:sldId id="257"/>
            <p14:sldId id="260"/>
            <p14:sldId id="263"/>
            <p14:sldId id="261"/>
            <p14:sldId id="264"/>
            <p14:sldId id="262"/>
            <p14:sldId id="265"/>
            <p14:sldId id="269"/>
            <p14:sldId id="267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1EF"/>
    <a:srgbClr val="FF00FF"/>
    <a:srgbClr val="FF99FF"/>
    <a:srgbClr val="C5D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890" autoAdjust="0"/>
  </p:normalViewPr>
  <p:slideViewPr>
    <p:cSldViewPr snapToGrid="0">
      <p:cViewPr varScale="1">
        <p:scale>
          <a:sx n="88" d="100"/>
          <a:sy n="88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F0C2F-13D7-4A3D-956D-E68D08DC40BE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BCA0-403B-4843-B340-E35A2224D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71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E9CF8-B2EB-4071-990A-6F0AA4909302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6E558-C3A2-41E4-A366-D902D8AF93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32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6E558-C3A2-41E4-A366-D902D8AF93B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501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2CE10-5C08-4C70-A51F-3364281FEF1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30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2CE10-5C08-4C70-A51F-3364281FEF1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30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2CE10-5C08-4C70-A51F-3364281FEF1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30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5DE3-715A-4667-941E-A24BA8B2B58B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9FA3-87B5-4322-943E-0452537B3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47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5DE3-715A-4667-941E-A24BA8B2B58B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9FA3-87B5-4322-943E-0452537B3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89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185"/>
          </a:xfrm>
          <a:solidFill>
            <a:srgbClr val="D5E1EF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5DE3-715A-4667-941E-A24BA8B2B58B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9FA3-87B5-4322-943E-0452537B3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19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52185"/>
          </a:xfrm>
          <a:prstGeom prst="rect">
            <a:avLst/>
          </a:prstGeom>
          <a:solidFill>
            <a:srgbClr val="D5E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5DE3-715A-4667-941E-A24BA8B2B58B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9FA3-87B5-4322-943E-0452537B3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3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1052185"/>
          </a:xfrm>
          <a:prstGeom prst="rect">
            <a:avLst/>
          </a:prstGeom>
          <a:solidFill>
            <a:srgbClr val="D5E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5DE3-715A-4667-941E-A24BA8B2B58B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9FA3-87B5-4322-943E-0452537B3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62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185"/>
          </a:xfrm>
          <a:solidFill>
            <a:srgbClr val="D5E1EF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5DE3-715A-4667-941E-A24BA8B2B58B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9FA3-87B5-4322-943E-0452537B3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77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5DE3-715A-4667-941E-A24BA8B2B58B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9FA3-87B5-4322-943E-0452537B3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0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85DE3-715A-4667-941E-A24BA8B2B58B}" type="datetimeFigureOut">
              <a:rPr lang="en-CA" smtClean="0"/>
              <a:t>Oct 21,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9FA3-87B5-4322-943E-0452537B3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eteconomics.org/" TargetMode="External"/><Relationship Id="rId2" Type="http://schemas.openxmlformats.org/officeDocument/2006/relationships/hyperlink" Target="http://www.surrey.ac.uk/ces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h4x.ca/" TargetMode="External"/><Relationship Id="rId4" Type="http://schemas.openxmlformats.org/officeDocument/2006/relationships/hyperlink" Target="http://www.offsetters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694_FUJI\DSCF45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the Booms, Busts, and Futures </a:t>
            </a:r>
            <a:b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Housing in Canada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0"/>
            <a:ext cx="9144000" cy="762000"/>
          </a:xfrm>
          <a:solidFill>
            <a:schemeClr val="bg1">
              <a:alpha val="80000"/>
            </a:schemeClr>
          </a:solidFill>
        </p:spPr>
        <p:txBody>
          <a:bodyPr anchor="ctr">
            <a:normAutofit fontScale="85000" lnSpcReduction="10000"/>
          </a:bodyPr>
          <a:lstStyle/>
          <a:p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Eric Miller (Consulting Economist)</a:t>
            </a:r>
          </a:p>
          <a:p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31, 2014 at the Canadian Economics Association Conference in Vancouver</a:t>
            </a:r>
            <a:endParaRPr lang="en-C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55" y="1836222"/>
            <a:ext cx="7905137" cy="457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Anticipating Canada’s housing futures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17078" y="6413012"/>
            <a:ext cx="863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tx2"/>
                </a:solidFill>
              </a:rPr>
              <a:t>1 = Medium population growth  </a:t>
            </a:r>
            <a:r>
              <a:rPr lang="en-CA" sz="1600" b="1" dirty="0" smtClean="0">
                <a:solidFill>
                  <a:srgbClr val="FF0000"/>
                </a:solidFill>
              </a:rPr>
              <a:t>2 = High growth</a:t>
            </a:r>
            <a:r>
              <a:rPr lang="en-CA" sz="1600" b="1" dirty="0" smtClean="0"/>
              <a:t>  </a:t>
            </a:r>
            <a:r>
              <a:rPr lang="en-CA" sz="1600" b="1" dirty="0" smtClean="0">
                <a:solidFill>
                  <a:srgbClr val="FF00FF"/>
                </a:solidFill>
              </a:rPr>
              <a:t>3 = Low growth  </a:t>
            </a:r>
            <a:r>
              <a:rPr lang="en-CA" sz="1600" b="1" dirty="0" smtClean="0">
                <a:solidFill>
                  <a:srgbClr val="00B050"/>
                </a:solidFill>
              </a:rPr>
              <a:t>4 = Stabilization (peaking in 2035)</a:t>
            </a:r>
            <a:endParaRPr lang="en-CA" sz="1600" b="1" dirty="0">
              <a:solidFill>
                <a:srgbClr val="00B05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56" y="1836222"/>
            <a:ext cx="7905136" cy="457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805" y="1309747"/>
            <a:ext cx="8614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/>
              <a:t>Percent growth in units needed to house newly formed households (based on demographics alone)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26298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Concluding messages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System dynamics modelling is useful for understanding many important macro-economic aspects of Canada’s housing market.</a:t>
            </a:r>
          </a:p>
          <a:p>
            <a:endParaRPr lang="en-CA" dirty="0"/>
          </a:p>
          <a:p>
            <a:r>
              <a:rPr lang="en-CA" dirty="0" smtClean="0"/>
              <a:t>Canadian history of housing investment, land prices, and mortgage debt are affected by the interaction of demographics, employment, income, interest rates.</a:t>
            </a:r>
          </a:p>
          <a:p>
            <a:endParaRPr lang="en-CA" dirty="0" smtClean="0"/>
          </a:p>
          <a:p>
            <a:r>
              <a:rPr lang="en-CA" dirty="0" smtClean="0"/>
              <a:t>Feedbacks within the housing system keep it dynamic without any apparent tendency towards “an equilibrium.”</a:t>
            </a:r>
          </a:p>
          <a:p>
            <a:endParaRPr lang="en-CA" dirty="0"/>
          </a:p>
          <a:p>
            <a:r>
              <a:rPr lang="en-CA" dirty="0" smtClean="0"/>
              <a:t>The Canadian policy community should seek to better understand the dynamics of housing in order to hep strategize whether  and how to affect Canada’s housing</a:t>
            </a:r>
            <a:r>
              <a:rPr lang="en-CA" dirty="0"/>
              <a:t> </a:t>
            </a:r>
            <a:r>
              <a:rPr lang="en-CA" dirty="0" smtClean="0"/>
              <a:t>market.</a:t>
            </a:r>
          </a:p>
        </p:txBody>
      </p:sp>
    </p:spTree>
    <p:extLst>
      <p:ext uri="{BB962C8B-B14F-4D97-AF65-F5344CB8AC3E}">
        <p14:creationId xmlns:p14="http://schemas.microsoft.com/office/powerpoint/2010/main" val="15739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 and Acknowledgements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All referenced Statistics Canada data are from CANSIM (2014).</a:t>
            </a:r>
          </a:p>
          <a:p>
            <a:endParaRPr lang="en-CA" dirty="0"/>
          </a:p>
          <a:p>
            <a:r>
              <a:rPr lang="en-CA" dirty="0" smtClean="0"/>
              <a:t>Thanks to staff at Statistics Canada for answering data-related questions.</a:t>
            </a:r>
          </a:p>
          <a:p>
            <a:endParaRPr lang="en-CA" dirty="0"/>
          </a:p>
          <a:p>
            <a:r>
              <a:rPr lang="en-CA" dirty="0" smtClean="0"/>
              <a:t>Thanks to the University of Surrey’s </a:t>
            </a:r>
            <a:r>
              <a:rPr lang="en-CA" dirty="0" smtClean="0">
                <a:hlinkClick r:id="rId2"/>
              </a:rPr>
              <a:t>Centre for Environmental Strategy</a:t>
            </a:r>
            <a:r>
              <a:rPr lang="en-CA" dirty="0" smtClean="0"/>
              <a:t> for sponsoring my transportation to Vancouver to present this at CEA 2014.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Thanks to the </a:t>
            </a:r>
            <a:r>
              <a:rPr lang="en-CA" dirty="0">
                <a:hlinkClick r:id="rId3"/>
              </a:rPr>
              <a:t>Institute for New Economic Thinking (INET) </a:t>
            </a:r>
            <a:r>
              <a:rPr lang="en-CA" dirty="0"/>
              <a:t>for funding me to develop </a:t>
            </a:r>
            <a:r>
              <a:rPr lang="en-CA" dirty="0" smtClean="0"/>
              <a:t>the demographic part of this model, </a:t>
            </a:r>
            <a:r>
              <a:rPr lang="en-CA" dirty="0"/>
              <a:t>in support of a research project led by </a:t>
            </a:r>
            <a:r>
              <a:rPr lang="en-CA" dirty="0" smtClean="0"/>
              <a:t>Peter </a:t>
            </a:r>
            <a:r>
              <a:rPr lang="en-CA" dirty="0"/>
              <a:t>Victor and Tim </a:t>
            </a:r>
            <a:r>
              <a:rPr lang="en-CA" dirty="0" smtClean="0"/>
              <a:t>Jackson.</a:t>
            </a:r>
          </a:p>
          <a:p>
            <a:endParaRPr lang="en-CA" dirty="0"/>
          </a:p>
          <a:p>
            <a:r>
              <a:rPr lang="en-CA" dirty="0" smtClean="0"/>
              <a:t>Carbon emission attributed to me flying to this conference were offset with gold standard offsets from </a:t>
            </a:r>
            <a:r>
              <a:rPr lang="en-CA" dirty="0" smtClean="0">
                <a:hlinkClick r:id="rId4"/>
              </a:rPr>
              <a:t>Offsetters.ca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For additional information, please contact me at </a:t>
            </a:r>
            <a:r>
              <a:rPr lang="en-CA" dirty="0" smtClean="0">
                <a:hlinkClick r:id="rId5"/>
              </a:rPr>
              <a:t>www.h4x.ca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8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Housing value recorded on National Balance Sheet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349261" y="1384816"/>
            <a:ext cx="253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2=Residential structures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413" y="1384816"/>
            <a:ext cx="199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3=Residential </a:t>
            </a:r>
            <a:r>
              <a:rPr lang="en-CA" b="1" dirty="0">
                <a:solidFill>
                  <a:srgbClr val="00B050"/>
                </a:solidFill>
              </a:rPr>
              <a:t>land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7885" y="1371600"/>
            <a:ext cx="218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 smtClean="0">
                <a:solidFill>
                  <a:srgbClr val="0070C0"/>
                </a:solidFill>
              </a:rPr>
              <a:t>1=Residential </a:t>
            </a:r>
            <a:r>
              <a:rPr lang="en-CA" b="1" dirty="0">
                <a:solidFill>
                  <a:srgbClr val="0070C0"/>
                </a:solidFill>
              </a:rPr>
              <a:t>Capital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2188" y="6422707"/>
            <a:ext cx="6157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00" dirty="0" smtClean="0"/>
              <a:t>Source: Statistics Canada (CANSIM Tables 051-0005, 030-0002, calculations from 378-0049, 378-0051, 326-0021)</a:t>
            </a:r>
            <a:endParaRPr lang="en-CA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758401" y="2450234"/>
            <a:ext cx="1733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Canadian population</a:t>
            </a:r>
            <a:endParaRPr lang="en-CA" sz="1400" b="1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888" y="1673352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888" y="1673352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888" y="1673352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74" y="2040858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b="1" dirty="0" smtClean="0"/>
              <a:t>$M CAD</a:t>
            </a:r>
            <a:br>
              <a:rPr lang="en-CA" sz="1600" b="1" dirty="0" smtClean="0"/>
            </a:br>
            <a:r>
              <a:rPr lang="en-CA" sz="1600" b="1" dirty="0" smtClean="0"/>
              <a:t>(2007)</a:t>
            </a:r>
            <a:endParaRPr lang="en-CA" sz="1600" b="1" dirty="0"/>
          </a:p>
        </p:txBody>
      </p:sp>
      <p:pic>
        <p:nvPicPr>
          <p:cNvPr id="3090" name="Picture 18"/>
          <p:cNvPicPr>
            <a:picLocks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173" y="1715590"/>
            <a:ext cx="79095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194631" y="2042226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Millions</a:t>
            </a:r>
            <a:br>
              <a:rPr lang="en-CA" sz="1600" b="1" dirty="0" smtClean="0"/>
            </a:br>
            <a:r>
              <a:rPr lang="en-CA" sz="1600" b="1" dirty="0" smtClean="0"/>
              <a:t>of people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6462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6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464" y="1673352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464" y="1673352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464" y="1673352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185"/>
          </a:xfrm>
        </p:spPr>
        <p:txBody>
          <a:bodyPr>
            <a:normAutofit/>
          </a:bodyPr>
          <a:lstStyle/>
          <a:p>
            <a:r>
              <a:rPr lang="en-CA" dirty="0" smtClean="0"/>
              <a:t>Housing value predicted by model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1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(Knowing actual  trends in: Demographics , Employment, Household Income, </a:t>
            </a:r>
            <a:r>
              <a:rPr lang="en-CA" dirty="0" err="1" smtClean="0"/>
              <a:t>Avg</a:t>
            </a:r>
            <a:r>
              <a:rPr lang="en-CA" dirty="0" smtClean="0"/>
              <a:t> mortgage rate)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952500" y="4419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952500" y="51816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25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195" y="1384816"/>
            <a:ext cx="253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2=Residential structures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2347" y="1384816"/>
            <a:ext cx="199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3=Residential </a:t>
            </a:r>
            <a:r>
              <a:rPr lang="en-CA" b="1" dirty="0">
                <a:solidFill>
                  <a:srgbClr val="00B050"/>
                </a:solidFill>
              </a:rPr>
              <a:t>land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9819" y="1371600"/>
            <a:ext cx="218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1=Residential Capital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614" y="2029968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b="1" dirty="0" smtClean="0"/>
              <a:t>$M CAD</a:t>
            </a:r>
            <a:br>
              <a:rPr lang="en-CA" sz="1600" b="1" dirty="0" smtClean="0"/>
            </a:br>
            <a:r>
              <a:rPr lang="en-CA" sz="1600" b="1" dirty="0" smtClean="0"/>
              <a:t>(2007)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21777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1" grpId="0" animBg="1"/>
      <p:bldP spid="13" grpId="0"/>
      <p:bldP spid="14" grpId="0"/>
      <p:bldP spid="1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185"/>
          </a:xfrm>
        </p:spPr>
        <p:txBody>
          <a:bodyPr>
            <a:normAutofit/>
          </a:bodyPr>
          <a:lstStyle/>
          <a:p>
            <a:r>
              <a:rPr lang="en-CA" dirty="0" smtClean="0"/>
              <a:t>How residential structures and land are modelled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8345714" y="6371771"/>
            <a:ext cx="493486" cy="20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341" y="1117600"/>
            <a:ext cx="8476343" cy="56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56" y="1168402"/>
            <a:ext cx="7547429" cy="19219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99" y="3178631"/>
            <a:ext cx="8217620" cy="11175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1501" y="1538514"/>
            <a:ext cx="7056375" cy="52363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98114" y="6524171"/>
            <a:ext cx="493486" cy="20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2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Actual vs Modelled investment in residential structures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38326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70C0"/>
                </a:solidFill>
              </a:rPr>
              <a:t>2=Modelled rate</a:t>
            </a:r>
            <a:endParaRPr lang="en-CA" b="1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383268"/>
            <a:ext cx="514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 smtClean="0"/>
              <a:t>1=Actual rate of investment in residential structures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033021" y="6422707"/>
            <a:ext cx="3619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00" dirty="0" smtClean="0"/>
              <a:t>Source for actual rate: Statistics Canada (CANSIM Table 030-0002)</a:t>
            </a:r>
            <a:endParaRPr lang="en-CA" sz="10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755648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352" y="1755648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383" y="3041525"/>
            <a:ext cx="715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b="1" dirty="0" smtClean="0"/>
              <a:t>Annual</a:t>
            </a:r>
            <a:br>
              <a:rPr lang="en-CA" sz="1400" b="1" dirty="0" smtClean="0"/>
            </a:br>
            <a:r>
              <a:rPr lang="en-CA" sz="1400" b="1" dirty="0" smtClean="0"/>
              <a:t>Rate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9215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4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164" y="1124858"/>
            <a:ext cx="8781144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58" y="2365830"/>
            <a:ext cx="8998852" cy="9649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1550636"/>
            <a:ext cx="5943600" cy="52096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6477000"/>
            <a:ext cx="381000" cy="283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investment in residential structures is </a:t>
            </a:r>
            <a:r>
              <a:rPr lang="en-CA" dirty="0" smtClean="0"/>
              <a:t>modelled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30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Actual vs Modelled stock of outstanding mortgages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38326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70C0"/>
                </a:solidFill>
              </a:rPr>
              <a:t>2=Modelled value</a:t>
            </a:r>
            <a:endParaRPr lang="en-CA" b="1" dirty="0" smtClean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3235" y="1383268"/>
            <a:ext cx="491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 smtClean="0"/>
              <a:t>1=Value of outstanding residential mortgage debt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2628516" y="6422707"/>
            <a:ext cx="6024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00" dirty="0" smtClean="0"/>
              <a:t>Source for actual nominal stock of mortgages: Statistics Canada (</a:t>
            </a:r>
            <a:r>
              <a:rPr lang="en-CA" sz="1000" dirty="0"/>
              <a:t>CANSIM Table 378-0049 modified by 326-0021)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352" y="1773936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352" y="1773936"/>
            <a:ext cx="8138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169923" y="4951026"/>
            <a:ext cx="162024" cy="162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27124" y="228170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b="1" dirty="0" smtClean="0"/>
              <a:t>$M CAD</a:t>
            </a:r>
            <a:br>
              <a:rPr lang="en-CA" sz="1400" b="1" dirty="0" smtClean="0"/>
            </a:br>
            <a:r>
              <a:rPr lang="en-CA" sz="1400" b="1" dirty="0" smtClean="0"/>
              <a:t>(2007)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4155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185"/>
          </a:xfrm>
        </p:spPr>
        <p:txBody>
          <a:bodyPr/>
          <a:lstStyle/>
          <a:p>
            <a:r>
              <a:rPr lang="en-CA" dirty="0" smtClean="0"/>
              <a:t>How the supply of mortgage debt is modelled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49" y="1828800"/>
            <a:ext cx="859155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18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the model helps to understand housing in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What fuels growth in residential dwellings?</a:t>
            </a:r>
          </a:p>
          <a:p>
            <a:endParaRPr lang="en-CA" dirty="0" smtClean="0"/>
          </a:p>
          <a:p>
            <a:r>
              <a:rPr lang="en-CA" dirty="0" smtClean="0"/>
              <a:t>What fuels change in residential land values?</a:t>
            </a:r>
          </a:p>
          <a:p>
            <a:endParaRPr lang="en-CA" dirty="0" smtClean="0"/>
          </a:p>
          <a:p>
            <a:r>
              <a:rPr lang="en-CA" dirty="0" smtClean="0"/>
              <a:t>How much have “animal spirits” affected housing values?</a:t>
            </a:r>
          </a:p>
          <a:p>
            <a:endParaRPr lang="en-CA" dirty="0" smtClean="0"/>
          </a:p>
          <a:p>
            <a:r>
              <a:rPr lang="en-CA" dirty="0" smtClean="0"/>
              <a:t>What share of investment and revaluation is financed by credit?</a:t>
            </a:r>
          </a:p>
          <a:p>
            <a:endParaRPr lang="en-CA" dirty="0" smtClean="0"/>
          </a:p>
          <a:p>
            <a:r>
              <a:rPr lang="en-CA" dirty="0" smtClean="0"/>
              <a:t>Is there an “equilibrium” that helps to define “bubbles”?</a:t>
            </a:r>
          </a:p>
          <a:p>
            <a:endParaRPr lang="en-CA" dirty="0"/>
          </a:p>
          <a:p>
            <a:r>
              <a:rPr lang="en-CA" dirty="0"/>
              <a:t>What could happen in the future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6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4375</TotalTime>
  <Words>432</Words>
  <Application>Microsoft Office PowerPoint</Application>
  <PresentationFormat>On-screen Show (4:3)</PresentationFormat>
  <Paragraphs>68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Modelling the Booms, Busts, and Futures  of Housing in Canada</vt:lpstr>
      <vt:lpstr>Housing value recorded on National Balance Sheet</vt:lpstr>
      <vt:lpstr>Housing value predicted by model</vt:lpstr>
      <vt:lpstr>How residential structures and land are modelled</vt:lpstr>
      <vt:lpstr>Actual vs Modelled investment in residential structures</vt:lpstr>
      <vt:lpstr>How investment in residential structures is modelled</vt:lpstr>
      <vt:lpstr>Actual vs Modelled stock of outstanding mortgages</vt:lpstr>
      <vt:lpstr>How the supply of mortgage debt is modelled</vt:lpstr>
      <vt:lpstr>How the model helps to understand housing in Canada</vt:lpstr>
      <vt:lpstr>Anticipating Canada’s housing futures</vt:lpstr>
      <vt:lpstr>Concluding messages</vt:lpstr>
      <vt:lpstr>References and 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Miller</dc:creator>
  <cp:lastModifiedBy>Eric Miller</cp:lastModifiedBy>
  <cp:revision>78</cp:revision>
  <cp:lastPrinted>2014-05-28T22:52:55Z</cp:lastPrinted>
  <dcterms:created xsi:type="dcterms:W3CDTF">2014-05-25T14:52:38Z</dcterms:created>
  <dcterms:modified xsi:type="dcterms:W3CDTF">2014-10-21T19:19:17Z</dcterms:modified>
</cp:coreProperties>
</file>